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Outfit Extra Bold"/>
      <p:regular r:id="rId15"/>
    </p:embeddedFont>
    <p:embeddedFont>
      <p:font typeface="Arimo"/>
      <p:regular r:id="rId16"/>
    </p:embeddedFont>
    <p:embeddedFont>
      <p:font typeface="Arimo"/>
      <p:regular r:id="rId17"/>
    </p:embeddedFont>
    <p:embeddedFont>
      <p:font typeface="Arimo"/>
      <p:regular r:id="rId18"/>
    </p:embeddedFont>
    <p:embeddedFont>
      <p:font typeface="Arimo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2-2.png>
</file>

<file path=ppt/media/image-2-3.png>
</file>

<file path=ppt/media/image-2-4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5-8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8" Type="http://schemas.openxmlformats.org/officeDocument/2006/relationships/image" Target="../media/image-5-8.png"/><Relationship Id="rId9" Type="http://schemas.openxmlformats.org/officeDocument/2006/relationships/slideLayout" Target="../slideLayouts/slideLayout6.xml"/><Relationship Id="rId10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975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Comprendre les mécanismes derrière le modèle DeepSeek-R1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962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Découvrez comment le modèle chinois DeepSeek-R1 a révolutionné l'IA grâce à une méthode d'entraînement innovante et peu coûteuse. Son impact a été si important qu'il a provoqué une onde de choc sur les marchés financiers.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0199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60275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6003012"/>
            <a:ext cx="245637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par Julien Cothias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61135"/>
            <a:ext cx="59431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L'entreprise DeepSeek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2807732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Fondation récente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325564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Fondée en 2023 et basée à Hangzhou (Chine), DeepSeek est spécialisée dans le développement de LLM.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6937" y="2807732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08983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Soutien financier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08983" y="32556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Soutenue par High-Flyer Capital Management, avec Liang Wenfeng comme actionnaire majoritaire.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5521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5594628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552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Innovation rapide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604254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conçu plusieurs modèles d'IA puissants en peu de temps, dont DeepSeek V3.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592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DeepSeek V3: Le modèle de base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3643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7080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Architecture MoE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198495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671 milliards de paramètres avec seulement 37 milliards activés simultanément grâce à l'architecture Mixture of Experts.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473643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708077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Performances exceptionnelles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552825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Résultats impressionnants sur divers benchmarks (MMLU: 87,1%, BBH: 87,5%) et excellence en raisonnement mathématique.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828586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6063020"/>
            <a:ext cx="29718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Entraînement efficace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55343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Seulement 2,788 millions d'heures GPU H800 pour un coût total d'environ 5,5 millions de dollars.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6992" y="817721"/>
            <a:ext cx="7750016" cy="1244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DeepSeek-R1-Zero: Principes fondamentaux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92" y="2361128"/>
            <a:ext cx="995720" cy="119491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91439" y="2560201"/>
            <a:ext cx="2489478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Modèle de base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991439" y="2990731"/>
            <a:ext cx="6455569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Utilisation de DeepSeek V3 comme fondation.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992" y="3556040"/>
            <a:ext cx="995720" cy="119491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91439" y="3755112"/>
            <a:ext cx="3265884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Ré-entraînement spécifique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991439" y="4185642"/>
            <a:ext cx="6455569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Application de l'algorithme GRPO (Group Relative Policy Optimization).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92" y="4750951"/>
            <a:ext cx="995720" cy="119491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91439" y="4950023"/>
            <a:ext cx="2489478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Tâches ciblées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991439" y="5380553"/>
            <a:ext cx="6455569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Focus sur les mathématiques, les sciences et le raisonnement logique.</a:t>
            </a:r>
            <a:endParaRPr lang="en-US" sz="15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992" y="5945862"/>
            <a:ext cx="995720" cy="146589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91439" y="6144935"/>
            <a:ext cx="2489478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Approche unique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991439" y="6575465"/>
            <a:ext cx="6455569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Utilisation exclusive du Reinforcement Learning, sans données supervisées préalables.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4291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L'algorithme GRPO expliqué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539716" y="2861548"/>
            <a:ext cx="31527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Génération de réponses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 modèle génère plusieurs réponses pour chaque prompt d'entraînement.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731" y="317658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680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Calcul des scores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170515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Attribution de récompenses d'exactitude et de format à chaque réponse.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2604" y="3565088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132665"/>
            <a:ext cx="28638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Comparaison relative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623084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Calcul d'un score d'avantage pour chaque réponse par rapport aux autres.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4103" y="5790962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028224" y="5314117"/>
            <a:ext cx="36642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Ajustement des paramètres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Mise à jour des poids du modèle en contrôlant la divergence KL.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8230" y="5402461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248" y="808077"/>
            <a:ext cx="7774305" cy="1223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Chain-of-Thought: Apprendre à raisonner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391394" y="2324576"/>
            <a:ext cx="22860" cy="5096947"/>
          </a:xfrm>
          <a:prstGeom prst="roundRect">
            <a:avLst>
              <a:gd name="adj" fmla="val 359544"/>
            </a:avLst>
          </a:prstGeom>
          <a:solidFill>
            <a:srgbClr val="BDB8DF"/>
          </a:solidFill>
          <a:ln/>
        </p:spPr>
      </p:sp>
      <p:sp>
        <p:nvSpPr>
          <p:cNvPr id="5" name="Shape 2"/>
          <p:cNvSpPr/>
          <p:nvPr/>
        </p:nvSpPr>
        <p:spPr>
          <a:xfrm>
            <a:off x="6588681" y="2753439"/>
            <a:ext cx="586978" cy="22860"/>
          </a:xfrm>
          <a:prstGeom prst="roundRect">
            <a:avLst>
              <a:gd name="adj" fmla="val 359544"/>
            </a:avLst>
          </a:prstGeom>
          <a:solidFill>
            <a:srgbClr val="BDB8DF"/>
          </a:solidFill>
          <a:ln/>
        </p:spPr>
      </p:sp>
      <p:sp>
        <p:nvSpPr>
          <p:cNvPr id="6" name="Shape 3"/>
          <p:cNvSpPr/>
          <p:nvPr/>
        </p:nvSpPr>
        <p:spPr>
          <a:xfrm>
            <a:off x="6171248" y="2544723"/>
            <a:ext cx="440293" cy="440293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650" y="2581454"/>
            <a:ext cx="293489" cy="36683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369850" y="2520196"/>
            <a:ext cx="2446139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Prompting CoT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7369850" y="2943344"/>
            <a:ext cx="6575703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Inciter un modèle à décomposer une tâche complexe via le prompt.</a:t>
            </a:r>
            <a:endParaRPr lang="en-US" sz="1500" dirty="0"/>
          </a:p>
        </p:txBody>
      </p:sp>
      <p:sp>
        <p:nvSpPr>
          <p:cNvPr id="10" name="Shape 6"/>
          <p:cNvSpPr/>
          <p:nvPr/>
        </p:nvSpPr>
        <p:spPr>
          <a:xfrm>
            <a:off x="6588681" y="4076581"/>
            <a:ext cx="586978" cy="22860"/>
          </a:xfrm>
          <a:prstGeom prst="roundRect">
            <a:avLst>
              <a:gd name="adj" fmla="val 359544"/>
            </a:avLst>
          </a:prstGeom>
          <a:solidFill>
            <a:srgbClr val="BDB8DF"/>
          </a:solidFill>
          <a:ln/>
        </p:spPr>
      </p:sp>
      <p:sp>
        <p:nvSpPr>
          <p:cNvPr id="11" name="Shape 7"/>
          <p:cNvSpPr/>
          <p:nvPr/>
        </p:nvSpPr>
        <p:spPr>
          <a:xfrm>
            <a:off x="6171248" y="3867864"/>
            <a:ext cx="440293" cy="440293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650" y="3904595"/>
            <a:ext cx="293489" cy="36683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369850" y="3843337"/>
            <a:ext cx="2676644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Supervised Fine-Tuning</a:t>
            </a:r>
            <a:endParaRPr lang="en-US" sz="1900" dirty="0"/>
          </a:p>
        </p:txBody>
      </p:sp>
      <p:sp>
        <p:nvSpPr>
          <p:cNvPr id="14" name="Text 9"/>
          <p:cNvSpPr/>
          <p:nvPr/>
        </p:nvSpPr>
        <p:spPr>
          <a:xfrm>
            <a:off x="7369850" y="4266486"/>
            <a:ext cx="6575703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Entraînement sur des données avec explications étape par étape.</a:t>
            </a:r>
            <a:endParaRPr lang="en-US" sz="1500" dirty="0"/>
          </a:p>
        </p:txBody>
      </p:sp>
      <p:sp>
        <p:nvSpPr>
          <p:cNvPr id="15" name="Shape 10"/>
          <p:cNvSpPr/>
          <p:nvPr/>
        </p:nvSpPr>
        <p:spPr>
          <a:xfrm>
            <a:off x="6588681" y="5399723"/>
            <a:ext cx="586978" cy="22860"/>
          </a:xfrm>
          <a:prstGeom prst="roundRect">
            <a:avLst>
              <a:gd name="adj" fmla="val 359544"/>
            </a:avLst>
          </a:prstGeom>
          <a:solidFill>
            <a:srgbClr val="BDB8DF"/>
          </a:solidFill>
          <a:ln/>
        </p:spPr>
      </p:sp>
      <p:sp>
        <p:nvSpPr>
          <p:cNvPr id="16" name="Shape 11"/>
          <p:cNvSpPr/>
          <p:nvPr/>
        </p:nvSpPr>
        <p:spPr>
          <a:xfrm>
            <a:off x="6171248" y="5191006"/>
            <a:ext cx="440293" cy="440293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650" y="5227737"/>
            <a:ext cx="293489" cy="366832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369850" y="5166479"/>
            <a:ext cx="2446139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RLHF</a:t>
            </a:r>
            <a:endParaRPr lang="en-US" sz="1900" dirty="0"/>
          </a:p>
        </p:txBody>
      </p:sp>
      <p:sp>
        <p:nvSpPr>
          <p:cNvPr id="19" name="Text 13"/>
          <p:cNvSpPr/>
          <p:nvPr/>
        </p:nvSpPr>
        <p:spPr>
          <a:xfrm>
            <a:off x="7369850" y="5589627"/>
            <a:ext cx="6575703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Préférence pour des réponses explicatives via feedback humain.</a:t>
            </a:r>
            <a:endParaRPr lang="en-US" sz="1500" dirty="0"/>
          </a:p>
        </p:txBody>
      </p:sp>
      <p:sp>
        <p:nvSpPr>
          <p:cNvPr id="20" name="Shape 14"/>
          <p:cNvSpPr/>
          <p:nvPr/>
        </p:nvSpPr>
        <p:spPr>
          <a:xfrm>
            <a:off x="6588681" y="6722864"/>
            <a:ext cx="586978" cy="22860"/>
          </a:xfrm>
          <a:prstGeom prst="roundRect">
            <a:avLst>
              <a:gd name="adj" fmla="val 359544"/>
            </a:avLst>
          </a:prstGeom>
          <a:solidFill>
            <a:srgbClr val="BDB8DF"/>
          </a:solidFill>
          <a:ln/>
        </p:spPr>
      </p:sp>
      <p:sp>
        <p:nvSpPr>
          <p:cNvPr id="21" name="Shape 15"/>
          <p:cNvSpPr/>
          <p:nvPr/>
        </p:nvSpPr>
        <p:spPr>
          <a:xfrm>
            <a:off x="6171248" y="6514148"/>
            <a:ext cx="440293" cy="440293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2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4650" y="6550878"/>
            <a:ext cx="293489" cy="366832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7369850" y="6489621"/>
            <a:ext cx="2446139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Tree of Thoughts</a:t>
            </a:r>
            <a:endParaRPr lang="en-US" sz="1900" dirty="0"/>
          </a:p>
        </p:txBody>
      </p:sp>
      <p:sp>
        <p:nvSpPr>
          <p:cNvPr id="24" name="Text 17"/>
          <p:cNvSpPr/>
          <p:nvPr/>
        </p:nvSpPr>
        <p:spPr>
          <a:xfrm>
            <a:off x="7369850" y="6912769"/>
            <a:ext cx="6575703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Raisonnement arborescent avec exploration de multiples options.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4715113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Résultats et performances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138" y="1206341"/>
            <a:ext cx="13558123" cy="713279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697260" y="8339137"/>
            <a:ext cx="153114" cy="153114"/>
          </a:xfrm>
          <a:prstGeom prst="roundRect">
            <a:avLst>
              <a:gd name="adj" fmla="val 11944"/>
            </a:avLst>
          </a:prstGeom>
          <a:solidFill>
            <a:srgbClr val="100943"/>
          </a:solidFill>
          <a:ln/>
        </p:spPr>
      </p:sp>
      <p:sp>
        <p:nvSpPr>
          <p:cNvPr id="5" name="Text 2"/>
          <p:cNvSpPr/>
          <p:nvPr/>
        </p:nvSpPr>
        <p:spPr>
          <a:xfrm>
            <a:off x="5911334" y="8339137"/>
            <a:ext cx="1327666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DeepSeek-R1-Zero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7391400" y="8339137"/>
            <a:ext cx="153114" cy="153114"/>
          </a:xfrm>
          <a:prstGeom prst="roundRect">
            <a:avLst>
              <a:gd name="adj" fmla="val 11944"/>
            </a:avLst>
          </a:prstGeom>
          <a:solidFill>
            <a:srgbClr val="2E1BC0"/>
          </a:solidFill>
          <a:ln/>
        </p:spPr>
      </p:sp>
      <p:sp>
        <p:nvSpPr>
          <p:cNvPr id="7" name="Text 4"/>
          <p:cNvSpPr/>
          <p:nvPr/>
        </p:nvSpPr>
        <p:spPr>
          <a:xfrm>
            <a:off x="7605474" y="8339137"/>
            <a:ext cx="1132165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OpenAI-o1-0912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536138" y="8971121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DeepSeek-R1-Zero atteint des performances comparables à OpenAI-o1-0912 en mathématiques et raisonnement complexe, mais reste légèrement en retrait pour les tâches de coding.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7837"/>
            <a:ext cx="60667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Limites et perspectives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50244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1167" y="2404348"/>
            <a:ext cx="318968" cy="3986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94328" y="2177058"/>
            <a:ext cx="28878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Problèmes de lisibilité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3194328" y="2667476"/>
            <a:ext cx="50742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Réponses parfois confuses ou difficiles à exploiter.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080861" y="3241953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</p:sp>
      <p:sp>
        <p:nvSpPr>
          <p:cNvPr id="8" name="Shape 5"/>
          <p:cNvSpPr/>
          <p:nvPr/>
        </p:nvSpPr>
        <p:spPr>
          <a:xfrm>
            <a:off x="793790" y="3370540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089" y="3824645"/>
            <a:ext cx="318968" cy="39862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68171" y="35973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Language mixing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368171" y="4087773"/>
            <a:ext cx="54190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Tendance à mélanger les langues dans ses réponses.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254704" y="4662249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</p:sp>
      <p:sp>
        <p:nvSpPr>
          <p:cNvPr id="13" name="Shape 9"/>
          <p:cNvSpPr/>
          <p:nvPr/>
        </p:nvSpPr>
        <p:spPr>
          <a:xfrm>
            <a:off x="793790" y="4790837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011" y="5426393"/>
            <a:ext cx="318968" cy="39862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542014" y="50176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Évolutions futures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42014" y="5508069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DeepSeek-R1 et ses modèles distillés adresseront ces problématiques.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71583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Malgré ces limites, l'approche innovante de DeepSeek-R1-Zero, basée uniquement sur le Reinforcement Learning, ouvre de nouvelles perspectives pour le développement de modèles d'IA plus performants et moins coûteux.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2025-03-20T09:57:30Z</dcterms:created>
  <dcterms:modified xsi:type="dcterms:W3CDTF">2025-03-20T09:57:30Z</dcterms:modified>
</cp:coreProperties>
</file>